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6" userDrawn="1">
          <p15:clr>
            <a:srgbClr val="A4A3A4"/>
          </p15:clr>
        </p15:guide>
        <p15:guide id="2" pos="4180" userDrawn="1">
          <p15:clr>
            <a:srgbClr val="A4A3A4"/>
          </p15:clr>
        </p15:guide>
        <p15:guide id="3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1"/>
    <p:restoredTop sz="94673"/>
  </p:normalViewPr>
  <p:slideViewPr>
    <p:cSldViewPr snapToGrid="0" showGuides="1">
      <p:cViewPr varScale="1">
        <p:scale>
          <a:sx n="129" d="100"/>
          <a:sy n="129" d="100"/>
        </p:scale>
        <p:origin x="536" y="184"/>
      </p:cViewPr>
      <p:guideLst>
        <p:guide orient="horz" pos="1176"/>
        <p:guide pos="4180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A7C7-592A-C914-EA6B-7338C31E0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F19CB-8719-8280-2C54-515DDE9EC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649BC-863C-54F1-6202-03BC8311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21168-751B-B62D-B0B2-18E15398C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AC8C5-E3F1-F091-CF3C-B11D1ECC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590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6439F-DD5B-BD16-DB6D-2AC68C9F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29453-BC1C-8C5A-8C7F-E6256BAEB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0860F-E644-032B-0D1B-19B0DB5A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7F9A-7CC7-BC5E-2ACC-EE6508D6D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90F3F-5034-1B55-3D0D-610E82F7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699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7E5284-42D4-1BB1-C483-C267E52E4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E67959-D8E2-C0A3-F77C-3DE2BE659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A5E74-7D06-C532-4FED-E5B04FA3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C6D04-DFE8-46C4-FCD9-486C42A3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A30F-881A-2D2F-06C2-BE2A59A6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887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504F-672B-B2C3-3DBC-5BC6F558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2ECF-49F6-93F1-BB19-02C437F9F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6BFCE-D37E-EE2C-ADB8-021F3F56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D2AC6-F98E-6694-3B82-E3DFB2DC3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9EB6-8606-512D-E1C5-1B6D9F56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3705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9CCE-6685-AF52-374E-7CDFDB7A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23C60-BA18-490A-3B96-AB0AE76B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C5218-4A8B-2F19-14AC-BAAB1E72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C5CB8-9637-6E05-7709-17BD937C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B4824-3CD1-09E2-4249-D4FF4D7A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3797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1E1C-274A-B7CF-A1D6-B9C1C73E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292A6-A406-6ECD-F4CD-D4151EF8D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F446B-C4DA-D8DC-FA18-96BDE24C3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EE7A8-9051-99C6-A9F7-5173794E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72830-20C5-8B2C-1E87-91E2388B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62CA3-6585-58E0-4DA5-A1C6F5FD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077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EA2A-EE39-AC2B-F17E-F0002062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F4D37-7513-8CCD-302F-3E3E86C4B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B582A-48A9-3F2D-A31A-342045B97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71AAE-589F-DBD9-BA03-5AD7995DD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9CF3A-0DD4-08BB-EE90-A020FE0AA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D15CB-F8C0-92AB-0FFC-833739FB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97BE4D-7268-EF9B-1D72-588216611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D5361-60A9-6C22-294A-F30913F7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301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1011-34EB-DF3B-7439-4DD5E420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F4697-089C-B770-E871-1F8C7C28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7C3DA-72EA-D896-83C0-651A6D63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AA031-8955-4F04-D10E-357E92DC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954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08E934-761C-6CCD-9354-21E381ABE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8EDE5-C782-4041-57DB-B8881707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E9D7A-F3A7-E438-9CDA-F5A6BC30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413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DD7A-584D-CED4-9BDD-84AF44D3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AB8A-AB57-1040-8BE7-C109A73A3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79CB6-5318-89CF-C072-62347CB52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8EC98-D433-D40A-FB5F-23EF3414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5BA78-260B-A0BF-CF22-DBBCC54FE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DC064-AEA2-4373-AC2F-381AE1F5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334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6F31-5221-DB89-C982-A429F273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4F039-6DE2-540D-93D8-3289203E87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F1602-DCB1-62BB-15AA-7E4062A72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C1F4D-9593-E280-D83D-CACA605B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21C2E-BBC3-EB1B-228A-41628132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F8EC0-66ED-6A0E-D6F5-93C07FD8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3335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BCE9F-BE15-5041-6F7B-8458A1C5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C2F94-7F10-8364-8819-54705C62A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98CA-63A1-CD9E-5FF7-924470A25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FA24FB-62C8-1641-83F3-04F034151CFA}" type="datetimeFigureOut">
              <a:rPr lang="en-US" smtClean="0"/>
              <a:t>9/7/24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450CF-7E05-5204-04BF-48CEED93D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C8687-98DC-3404-C7FC-CE49350B9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0F812-32B4-C049-B644-423BA5ACC6B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05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6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6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BD9AD1-BC1A-75F7-97D8-49C40AB2466B}"/>
              </a:ext>
            </a:extLst>
          </p:cNvPr>
          <p:cNvSpPr/>
          <p:nvPr/>
        </p:nvSpPr>
        <p:spPr>
          <a:xfrm rot="5400000">
            <a:off x="5504597" y="2585323"/>
            <a:ext cx="1673208" cy="346506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 w="15875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51B62E8-64CD-F04F-0493-81934D54118D}"/>
              </a:ext>
            </a:extLst>
          </p:cNvPr>
          <p:cNvSpPr/>
          <p:nvPr/>
        </p:nvSpPr>
        <p:spPr>
          <a:xfrm rot="5400000">
            <a:off x="5563779" y="937199"/>
            <a:ext cx="1550312" cy="346960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 w="158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5BE5C0-4D0F-403A-C940-9FE4C9C0D627}"/>
              </a:ext>
            </a:extLst>
          </p:cNvPr>
          <p:cNvSpPr txBox="1"/>
          <p:nvPr/>
        </p:nvSpPr>
        <p:spPr>
          <a:xfrm>
            <a:off x="6295562" y="1889515"/>
            <a:ext cx="186575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Bovine bone protein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728A9-B9E7-9217-61C2-2165E7295D9F}"/>
              </a:ext>
            </a:extLst>
          </p:cNvPr>
          <p:cNvSpPr txBox="1"/>
          <p:nvPr/>
        </p:nvSpPr>
        <p:spPr>
          <a:xfrm>
            <a:off x="4898353" y="1922480"/>
            <a:ext cx="14810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Interdigitated Structure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37DB76-4A5A-78EC-7AE0-874118E05159}"/>
              </a:ext>
            </a:extLst>
          </p:cNvPr>
          <p:cNvGrpSpPr/>
          <p:nvPr/>
        </p:nvGrpSpPr>
        <p:grpSpPr>
          <a:xfrm>
            <a:off x="3359336" y="1849244"/>
            <a:ext cx="994025" cy="3400404"/>
            <a:chOff x="2622870" y="1293500"/>
            <a:chExt cx="994025" cy="3400404"/>
          </a:xfrm>
        </p:grpSpPr>
        <p:pic>
          <p:nvPicPr>
            <p:cNvPr id="16" name="Picture 15" descr="A close-up of a metal ring&#10;&#10;Description automatically generated">
              <a:extLst>
                <a:ext uri="{FF2B5EF4-FFF2-40B4-BE49-F238E27FC236}">
                  <a16:creationId xmlns:a16="http://schemas.microsoft.com/office/drawing/2014/main" id="{57F10D67-9E14-6FB4-7096-28AD5012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151" t="31126" r="11119" b="31881"/>
            <a:stretch/>
          </p:blipFill>
          <p:spPr>
            <a:xfrm rot="16200000">
              <a:off x="1417415" y="2498955"/>
              <a:ext cx="3400404" cy="989494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5ED2ABD-5849-D025-F48A-2867755BB37F}"/>
                </a:ext>
              </a:extLst>
            </p:cNvPr>
            <p:cNvSpPr/>
            <p:nvPr/>
          </p:nvSpPr>
          <p:spPr>
            <a:xfrm>
              <a:off x="3330319" y="2718759"/>
              <a:ext cx="286576" cy="484078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3" name="Picture 2" descr="A dropper dropping liquid into a glass container&#10;&#10;Description automatically generated">
            <a:extLst>
              <a:ext uri="{FF2B5EF4-FFF2-40B4-BE49-F238E27FC236}">
                <a16:creationId xmlns:a16="http://schemas.microsoft.com/office/drawing/2014/main" id="{2F22F05C-3977-B11F-2593-E771A18472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68" t="13412" r="29133"/>
          <a:stretch/>
        </p:blipFill>
        <p:spPr>
          <a:xfrm>
            <a:off x="6750482" y="2061781"/>
            <a:ext cx="1384662" cy="1538316"/>
          </a:xfrm>
          <a:prstGeom prst="rect">
            <a:avLst/>
          </a:prstGeom>
        </p:spPr>
      </p:pic>
      <p:pic>
        <p:nvPicPr>
          <p:cNvPr id="5" name="Picture 4" descr="A yellow object with a black background&#10;&#10;Description automatically generated">
            <a:extLst>
              <a:ext uri="{FF2B5EF4-FFF2-40B4-BE49-F238E27FC236}">
                <a16:creationId xmlns:a16="http://schemas.microsoft.com/office/drawing/2014/main" id="{FDDBB080-2C32-D284-D682-E2D784F0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072"/>
          <a:stretch/>
        </p:blipFill>
        <p:spPr>
          <a:xfrm>
            <a:off x="4608668" y="3580450"/>
            <a:ext cx="3542762" cy="1574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E06EE-FEDF-787A-F76A-67741EF63583}"/>
              </a:ext>
            </a:extLst>
          </p:cNvPr>
          <p:cNvSpPr txBox="1"/>
          <p:nvPr/>
        </p:nvSpPr>
        <p:spPr>
          <a:xfrm>
            <a:off x="3811891" y="2622169"/>
            <a:ext cx="1159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probe</a:t>
            </a:r>
            <a:endParaRPr lang="en-US" sz="1800" b="0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47D2F4-59C2-AF74-65DB-58E942E82947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358933" y="2671999"/>
            <a:ext cx="245202" cy="689657"/>
          </a:xfrm>
          <a:prstGeom prst="straightConnector1">
            <a:avLst/>
          </a:prstGeom>
          <a:ln w="158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8ED15B-36ED-925D-105E-8E903CE9190A}"/>
              </a:ext>
            </a:extLst>
          </p:cNvPr>
          <p:cNvSpPr txBox="1"/>
          <p:nvPr/>
        </p:nvSpPr>
        <p:spPr>
          <a:xfrm>
            <a:off x="4759147" y="3540980"/>
            <a:ext cx="346506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Immerse the probe into the solution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34FB6F-9CE9-C265-5B13-0E0892A6B95C}"/>
              </a:ext>
            </a:extLst>
          </p:cNvPr>
          <p:cNvCxnSpPr>
            <a:cxnSpLocks/>
          </p:cNvCxnSpPr>
          <p:nvPr/>
        </p:nvCxnSpPr>
        <p:spPr>
          <a:xfrm flipH="1" flipV="1">
            <a:off x="4355941" y="3692525"/>
            <a:ext cx="248195" cy="668560"/>
          </a:xfrm>
          <a:prstGeom prst="straightConnector1">
            <a:avLst/>
          </a:prstGeom>
          <a:ln w="158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72A7D80-2367-CE40-40D3-5C0E68AEDE36}"/>
              </a:ext>
            </a:extLst>
          </p:cNvPr>
          <p:cNvSpPr txBox="1"/>
          <p:nvPr/>
        </p:nvSpPr>
        <p:spPr>
          <a:xfrm>
            <a:off x="4531027" y="1902737"/>
            <a:ext cx="44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C6C4CF-D71E-AD8A-0690-EAF86A32891F}"/>
              </a:ext>
            </a:extLst>
          </p:cNvPr>
          <p:cNvSpPr txBox="1"/>
          <p:nvPr/>
        </p:nvSpPr>
        <p:spPr>
          <a:xfrm>
            <a:off x="4559793" y="352310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pic>
        <p:nvPicPr>
          <p:cNvPr id="7" name="Picture 6" descr="A close-up of a white and gold object&#10;&#10;Description automatically generated">
            <a:extLst>
              <a:ext uri="{FF2B5EF4-FFF2-40B4-BE49-F238E27FC236}">
                <a16:creationId xmlns:a16="http://schemas.microsoft.com/office/drawing/2014/main" id="{6378DD24-8F55-B8BB-F33F-586C8552F5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281" t="29933" r="35476" b="21777"/>
          <a:stretch/>
        </p:blipFill>
        <p:spPr>
          <a:xfrm>
            <a:off x="4633014" y="2373117"/>
            <a:ext cx="1310941" cy="106375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136E4C-8FF7-B316-8453-C219025176C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423489" y="2873959"/>
            <a:ext cx="435140" cy="114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198683-062C-1577-1DF5-12507B6C182C}"/>
              </a:ext>
            </a:extLst>
          </p:cNvPr>
          <p:cNvSpPr txBox="1"/>
          <p:nvPr/>
        </p:nvSpPr>
        <p:spPr>
          <a:xfrm>
            <a:off x="5858629" y="2504627"/>
            <a:ext cx="14810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945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Interdigitated gold-plate electrodes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2A05044-1496-9CD0-E5DF-D02F4B1EA2FE}"/>
              </a:ext>
            </a:extLst>
          </p:cNvPr>
          <p:cNvSpPr/>
          <p:nvPr/>
        </p:nvSpPr>
        <p:spPr>
          <a:xfrm rot="163334">
            <a:off x="6238525" y="4583477"/>
            <a:ext cx="36576" cy="60325"/>
          </a:xfrm>
          <a:prstGeom prst="roundRect">
            <a:avLst/>
          </a:prstGeom>
          <a:solidFill>
            <a:srgbClr val="9452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8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D4D925-6019-FC26-3F50-DF826C3637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9727" t="46590" r="42370" b="31075"/>
          <a:stretch/>
        </p:blipFill>
        <p:spPr>
          <a:xfrm>
            <a:off x="5715000" y="3110947"/>
            <a:ext cx="1391478" cy="1302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E968B-DF43-F9A1-11D8-CDDE0CDBA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06" t="20787" r="30904" b="14933"/>
          <a:stretch/>
        </p:blipFill>
        <p:spPr>
          <a:xfrm>
            <a:off x="4035288" y="2912166"/>
            <a:ext cx="873035" cy="1838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28C5C-781A-D05E-669E-16AE1DC7A8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600" b="57967" l="18100" r="73000">
                        <a14:foregroundMark x1="20600" y1="41700" x2="20600" y2="41700"/>
                        <a14:foregroundMark x1="18100" y1="46733" x2="18100" y2="46733"/>
                        <a14:foregroundMark x1="60525" y1="44333" x2="60525" y2="44333"/>
                        <a14:foregroundMark x1="64525" y1="40233" x2="64525" y2="40233"/>
                        <a14:foregroundMark x1="58975" y1="44567" x2="58975" y2="44567"/>
                        <a14:foregroundMark x1="53700" y1="44433" x2="53700" y2="44433"/>
                        <a14:foregroundMark x1="58900" y1="50067" x2="58900" y2="50067"/>
                        <a14:foregroundMark x1="63725" y1="52767" x2="63725" y2="52767"/>
                        <a14:foregroundMark x1="64350" y1="53233" x2="64350" y2="53233"/>
                        <a14:foregroundMark x1="64650" y1="53467" x2="70825" y2="53200"/>
                        <a14:foregroundMark x1="72160" y1="48370" x2="73000" y2="45333"/>
                        <a14:foregroundMark x1="69671" y1="40894" x2="68825" y2="39767"/>
                        <a14:foregroundMark x1="73000" y1="45333" x2="71988" y2="43984"/>
                        <a14:foregroundMark x1="53275" y1="44567" x2="55425" y2="44100"/>
                        <a14:foregroundMark x1="54275" y1="50067" x2="55150" y2="50133"/>
                        <a14:foregroundMark x1="43150" y1="53067" x2="48150" y2="57800"/>
                        <a14:foregroundMark x1="48150" y1="57800" x2="47825" y2="56933"/>
                        <a14:foregroundMark x1="43200" y1="53467" x2="43375" y2="55467"/>
                        <a14:foregroundMark x1="45925" y1="53700" x2="46850" y2="53533"/>
                        <a14:foregroundMark x1="62100" y1="51067" x2="63400" y2="52400"/>
                        <a14:backgroundMark x1="25000" y1="44200" x2="25000" y2="44200"/>
                        <a14:backgroundMark x1="66900" y1="46667" x2="66900" y2="46667"/>
                        <a14:backgroundMark x1="65975" y1="45433" x2="65400" y2="45567"/>
                        <a14:backgroundMark x1="61800" y1="47033" x2="66900" y2="47133"/>
                        <a14:backgroundMark x1="71425" y1="47733" x2="69925" y2="51300"/>
                        <a14:backgroundMark x1="70175" y1="41900" x2="71675" y2="43967"/>
                        <a14:backgroundMark x1="69950" y1="41767" x2="69950" y2="41767"/>
                        <a14:backgroundMark x1="69400" y1="41233" x2="70225" y2="42033"/>
                        <a14:backgroundMark x1="71575" y1="43833" x2="70725" y2="51500"/>
                        <a14:backgroundMark x1="70850" y1="52033" x2="71625" y2="50533"/>
                        <a14:backgroundMark x1="71725" y1="50467" x2="72450" y2="46600"/>
                        <a14:backgroundMark x1="72300" y1="48867" x2="72175" y2="48533"/>
                        <a14:backgroundMark x1="65425" y1="53367" x2="69350" y2="53200"/>
                      </a14:backgroundRemoval>
                    </a14:imgEffect>
                  </a14:imgLayer>
                </a14:imgProps>
              </a:ext>
            </a:extLst>
          </a:blip>
          <a:srcRect l="15175" t="36189" r="23700" b="39600"/>
          <a:stretch/>
        </p:blipFill>
        <p:spPr>
          <a:xfrm>
            <a:off x="3032136" y="1500809"/>
            <a:ext cx="4750906" cy="14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1C508-955A-CA96-4E44-5B51419EE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9727" t="46590" r="42370" b="31075"/>
          <a:stretch/>
        </p:blipFill>
        <p:spPr>
          <a:xfrm>
            <a:off x="6492042" y="3542296"/>
            <a:ext cx="1103899" cy="1032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046DC-7847-9A85-3D0B-2D9654A69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06" t="20787" r="30904" b="14933"/>
          <a:stretch/>
        </p:blipFill>
        <p:spPr>
          <a:xfrm>
            <a:off x="4316963" y="3339843"/>
            <a:ext cx="659737" cy="138950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0C4DABC-F86E-AC1D-21F1-7B3C281BF1B2}"/>
              </a:ext>
            </a:extLst>
          </p:cNvPr>
          <p:cNvSpPr/>
          <p:nvPr/>
        </p:nvSpPr>
        <p:spPr>
          <a:xfrm rot="5400000">
            <a:off x="4692171" y="2409594"/>
            <a:ext cx="2294650" cy="370338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C7B52-62AC-722C-2F90-5D5C9447C1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1489" t="34561" r="18522" b="35056"/>
          <a:stretch/>
        </p:blipFill>
        <p:spPr>
          <a:xfrm>
            <a:off x="3854206" y="1364704"/>
            <a:ext cx="4123292" cy="156626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12203CA-6A65-2CE9-BB1C-CD21C6C9BD76}"/>
              </a:ext>
            </a:extLst>
          </p:cNvPr>
          <p:cNvSpPr/>
          <p:nvPr/>
        </p:nvSpPr>
        <p:spPr>
          <a:xfrm>
            <a:off x="5627439" y="2422802"/>
            <a:ext cx="431800" cy="38159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612C1D-EDF0-A95C-F699-3DCA0F90E34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187825" y="2613598"/>
            <a:ext cx="1439614" cy="54870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FBEF26-C95E-DE07-A5FC-76A91A7C8B5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059239" y="2613598"/>
            <a:ext cx="1438714" cy="54870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BD186A-FEB7-928A-F9FD-C9BCB23490C2}"/>
              </a:ext>
            </a:extLst>
          </p:cNvPr>
          <p:cNvSpPr txBox="1"/>
          <p:nvPr/>
        </p:nvSpPr>
        <p:spPr>
          <a:xfrm>
            <a:off x="4055897" y="4693136"/>
            <a:ext cx="1225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PhB</a:t>
            </a:r>
            <a:r>
              <a:rPr 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/PVC</a:t>
            </a:r>
          </a:p>
          <a:p>
            <a:r>
              <a:rPr 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4735A-47D2-2D06-ECC5-D7D808D4B178}"/>
              </a:ext>
            </a:extLst>
          </p:cNvPr>
          <p:cNvSpPr txBox="1"/>
          <p:nvPr/>
        </p:nvSpPr>
        <p:spPr>
          <a:xfrm>
            <a:off x="6081891" y="4685283"/>
            <a:ext cx="149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</a:t>
            </a:r>
            <a:r>
              <a:rPr lang="en-US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PhB</a:t>
            </a:r>
            <a:r>
              <a:rPr 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/PVC Sensor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7B2FFD-CC12-55C0-6CF8-C88AB1CF3843}"/>
              </a:ext>
            </a:extLst>
          </p:cNvPr>
          <p:cNvCxnSpPr>
            <a:cxnSpLocks/>
          </p:cNvCxnSpPr>
          <p:nvPr/>
        </p:nvCxnSpPr>
        <p:spPr>
          <a:xfrm>
            <a:off x="6554856" y="3670671"/>
            <a:ext cx="383274" cy="324526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A59BF5-B147-1F8D-61E6-BF67A66FED8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7152882" y="3662336"/>
            <a:ext cx="153884" cy="226046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59944C-1F10-E7CE-9905-C949F9AF3CBC}"/>
              </a:ext>
            </a:extLst>
          </p:cNvPr>
          <p:cNvSpPr txBox="1"/>
          <p:nvPr/>
        </p:nvSpPr>
        <p:spPr>
          <a:xfrm>
            <a:off x="6900072" y="3293004"/>
            <a:ext cx="81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DAFBF1-E153-BAFA-7CC6-AC26629E498D}"/>
              </a:ext>
            </a:extLst>
          </p:cNvPr>
          <p:cNvSpPr txBox="1"/>
          <p:nvPr/>
        </p:nvSpPr>
        <p:spPr>
          <a:xfrm>
            <a:off x="5131860" y="3083019"/>
            <a:ext cx="169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PhB</a:t>
            </a:r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/PVC </a:t>
            </a:r>
          </a:p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film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5E23B4-29B0-3053-8EEE-CB887ED5EE61}"/>
              </a:ext>
            </a:extLst>
          </p:cNvPr>
          <p:cNvSpPr txBox="1"/>
          <p:nvPr/>
        </p:nvSpPr>
        <p:spPr>
          <a:xfrm>
            <a:off x="5262653" y="3932695"/>
            <a:ext cx="146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Interdigitated capacitor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F0922A-E974-86FF-ADE9-4DB9573A6D7E}"/>
              </a:ext>
            </a:extLst>
          </p:cNvPr>
          <p:cNvCxnSpPr>
            <a:cxnSpLocks/>
          </p:cNvCxnSpPr>
          <p:nvPr/>
        </p:nvCxnSpPr>
        <p:spPr>
          <a:xfrm flipV="1">
            <a:off x="6477272" y="4265002"/>
            <a:ext cx="292031" cy="120119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44E849-6C23-3CD4-D278-2AEDCE40F675}"/>
              </a:ext>
            </a:extLst>
          </p:cNvPr>
          <p:cNvCxnSpPr>
            <a:cxnSpLocks/>
          </p:cNvCxnSpPr>
          <p:nvPr/>
        </p:nvCxnSpPr>
        <p:spPr>
          <a:xfrm>
            <a:off x="6720604" y="4415334"/>
            <a:ext cx="585501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836FD25-EB52-D643-38F8-53985F7A4D6A}"/>
              </a:ext>
            </a:extLst>
          </p:cNvPr>
          <p:cNvSpPr txBox="1"/>
          <p:nvPr/>
        </p:nvSpPr>
        <p:spPr>
          <a:xfrm>
            <a:off x="6554856" y="4358841"/>
            <a:ext cx="94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5mm</a:t>
            </a:r>
          </a:p>
        </p:txBody>
      </p:sp>
    </p:spTree>
    <p:extLst>
      <p:ext uri="{BB962C8B-B14F-4D97-AF65-F5344CB8AC3E}">
        <p14:creationId xmlns:p14="http://schemas.microsoft.com/office/powerpoint/2010/main" val="168963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9E27B-0823-6D53-EADD-29C87104A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3235" t="39543" r="19117" b="35621"/>
          <a:stretch/>
        </p:blipFill>
        <p:spPr>
          <a:xfrm>
            <a:off x="2921001" y="2546929"/>
            <a:ext cx="3725659" cy="1025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9B7CE-269D-5614-9B21-DC661012C6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9727" t="46590" r="42370" b="31075"/>
          <a:stretch/>
        </p:blipFill>
        <p:spPr>
          <a:xfrm>
            <a:off x="5425242" y="4351921"/>
            <a:ext cx="1103899" cy="1032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5E08-58F7-DB3D-14FA-5E61B72F05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206" t="20787" r="30904" b="14933"/>
          <a:stretch/>
        </p:blipFill>
        <p:spPr>
          <a:xfrm>
            <a:off x="3250163" y="4149468"/>
            <a:ext cx="659737" cy="138950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7A6F20-EF93-4C89-025B-BA7F2B2E08D6}"/>
              </a:ext>
            </a:extLst>
          </p:cNvPr>
          <p:cNvSpPr/>
          <p:nvPr/>
        </p:nvSpPr>
        <p:spPr>
          <a:xfrm rot="5400000">
            <a:off x="3625371" y="3219219"/>
            <a:ext cx="2294650" cy="370338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CBF722-9CB3-A3D4-89D8-FCAEFEDF04D0}"/>
              </a:ext>
            </a:extLst>
          </p:cNvPr>
          <p:cNvSpPr/>
          <p:nvPr/>
        </p:nvSpPr>
        <p:spPr>
          <a:xfrm>
            <a:off x="4560639" y="3232427"/>
            <a:ext cx="431800" cy="38159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92958B-81F3-9237-EE5A-1EEF1DE1BF3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121025" y="3423223"/>
            <a:ext cx="1439614" cy="54870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4BF838-EC4F-CFCC-DF39-A6F4FCEF54D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992439" y="3423223"/>
            <a:ext cx="1438714" cy="54870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6E9D01-E998-78A9-E97B-2C13607EDCDB}"/>
              </a:ext>
            </a:extLst>
          </p:cNvPr>
          <p:cNvSpPr txBox="1"/>
          <p:nvPr/>
        </p:nvSpPr>
        <p:spPr>
          <a:xfrm>
            <a:off x="2989097" y="5502761"/>
            <a:ext cx="1225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PhB</a:t>
            </a:r>
            <a:r>
              <a:rPr 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/PVC</a:t>
            </a:r>
          </a:p>
          <a:p>
            <a:r>
              <a:rPr 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E4807-4905-6A6B-57FA-7D1AD2647145}"/>
              </a:ext>
            </a:extLst>
          </p:cNvPr>
          <p:cNvSpPr txBox="1"/>
          <p:nvPr/>
        </p:nvSpPr>
        <p:spPr>
          <a:xfrm>
            <a:off x="5015091" y="5494908"/>
            <a:ext cx="149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</a:t>
            </a:r>
            <a:r>
              <a:rPr lang="en-US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PhB</a:t>
            </a:r>
            <a:r>
              <a:rPr lang="en-US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/PVC Sensor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C2459F-88CA-7B8C-6046-607D17B3B22F}"/>
              </a:ext>
            </a:extLst>
          </p:cNvPr>
          <p:cNvCxnSpPr>
            <a:cxnSpLocks/>
          </p:cNvCxnSpPr>
          <p:nvPr/>
        </p:nvCxnSpPr>
        <p:spPr>
          <a:xfrm>
            <a:off x="5488056" y="4480296"/>
            <a:ext cx="383274" cy="324526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4495E0-730E-0213-CB38-191975952B0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086082" y="4471961"/>
            <a:ext cx="153884" cy="226046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A21410-0AB5-4880-9245-78FAAB6162C7}"/>
              </a:ext>
            </a:extLst>
          </p:cNvPr>
          <p:cNvSpPr txBox="1"/>
          <p:nvPr/>
        </p:nvSpPr>
        <p:spPr>
          <a:xfrm>
            <a:off x="5833272" y="4102629"/>
            <a:ext cx="81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0A20B6-BFB8-137B-28F0-8A530722B81C}"/>
              </a:ext>
            </a:extLst>
          </p:cNvPr>
          <p:cNvSpPr txBox="1"/>
          <p:nvPr/>
        </p:nvSpPr>
        <p:spPr>
          <a:xfrm>
            <a:off x="4065060" y="3892644"/>
            <a:ext cx="169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PhB</a:t>
            </a:r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/PVC </a:t>
            </a:r>
          </a:p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film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CE8A8-8B7E-0E79-B11E-35C286B9992E}"/>
              </a:ext>
            </a:extLst>
          </p:cNvPr>
          <p:cNvSpPr txBox="1"/>
          <p:nvPr/>
        </p:nvSpPr>
        <p:spPr>
          <a:xfrm>
            <a:off x="4195853" y="4742320"/>
            <a:ext cx="146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Interdigitated capacitor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4606B0-99D8-7ED7-6DDA-DC74668ED3E9}"/>
              </a:ext>
            </a:extLst>
          </p:cNvPr>
          <p:cNvCxnSpPr>
            <a:cxnSpLocks/>
          </p:cNvCxnSpPr>
          <p:nvPr/>
        </p:nvCxnSpPr>
        <p:spPr>
          <a:xfrm flipV="1">
            <a:off x="5410472" y="5074627"/>
            <a:ext cx="292031" cy="120119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D2D7D-AF6C-6329-FCBD-F498D89BFB9B}"/>
              </a:ext>
            </a:extLst>
          </p:cNvPr>
          <p:cNvCxnSpPr>
            <a:cxnSpLocks/>
          </p:cNvCxnSpPr>
          <p:nvPr/>
        </p:nvCxnSpPr>
        <p:spPr>
          <a:xfrm>
            <a:off x="5653804" y="5224959"/>
            <a:ext cx="585501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12B15F-DF67-E2B8-54E4-59912729E286}"/>
              </a:ext>
            </a:extLst>
          </p:cNvPr>
          <p:cNvSpPr txBox="1"/>
          <p:nvPr/>
        </p:nvSpPr>
        <p:spPr>
          <a:xfrm>
            <a:off x="5488056" y="5168466"/>
            <a:ext cx="94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5mm</a:t>
            </a:r>
          </a:p>
        </p:txBody>
      </p:sp>
    </p:spTree>
    <p:extLst>
      <p:ext uri="{BB962C8B-B14F-4D97-AF65-F5344CB8AC3E}">
        <p14:creationId xmlns:p14="http://schemas.microsoft.com/office/powerpoint/2010/main" val="168658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9E27B-0823-6D53-EADD-29C87104A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3235" t="39543" r="19117" b="35621"/>
          <a:stretch/>
        </p:blipFill>
        <p:spPr>
          <a:xfrm>
            <a:off x="2921001" y="2546929"/>
            <a:ext cx="3725659" cy="1025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9B7CE-269D-5614-9B21-DC661012C6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9727" t="46590" r="42370" b="31075"/>
          <a:stretch/>
        </p:blipFill>
        <p:spPr>
          <a:xfrm>
            <a:off x="5425242" y="4442711"/>
            <a:ext cx="1103899" cy="1032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D5E08-58F7-DB3D-14FA-5E61B72F05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206" t="20787" r="30904" b="14933"/>
          <a:stretch/>
        </p:blipFill>
        <p:spPr>
          <a:xfrm>
            <a:off x="3250163" y="4240258"/>
            <a:ext cx="659737" cy="138950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7A6F20-EF93-4C89-025B-BA7F2B2E08D6}"/>
              </a:ext>
            </a:extLst>
          </p:cNvPr>
          <p:cNvSpPr/>
          <p:nvPr/>
        </p:nvSpPr>
        <p:spPr>
          <a:xfrm rot="5400000">
            <a:off x="3625371" y="3219219"/>
            <a:ext cx="2294650" cy="370338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CBF722-9CB3-A3D4-89D8-FCAEFEDF04D0}"/>
              </a:ext>
            </a:extLst>
          </p:cNvPr>
          <p:cNvSpPr/>
          <p:nvPr/>
        </p:nvSpPr>
        <p:spPr>
          <a:xfrm>
            <a:off x="4560639" y="3232427"/>
            <a:ext cx="431800" cy="38159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9125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92958B-81F3-9237-EE5A-1EEF1DE1BF3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121025" y="3423223"/>
            <a:ext cx="1439614" cy="54870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4BF838-EC4F-CFCC-DF39-A6F4FCEF54DC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992439" y="3423223"/>
            <a:ext cx="1438714" cy="54870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6E9D01-E998-78A9-E97B-2C13607EDCDB}"/>
              </a:ext>
            </a:extLst>
          </p:cNvPr>
          <p:cNvSpPr txBox="1"/>
          <p:nvPr/>
        </p:nvSpPr>
        <p:spPr>
          <a:xfrm>
            <a:off x="2865882" y="5457366"/>
            <a:ext cx="157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PhB</a:t>
            </a:r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/PVC</a:t>
            </a:r>
          </a:p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E4807-4905-6A6B-57FA-7D1AD2647145}"/>
              </a:ext>
            </a:extLst>
          </p:cNvPr>
          <p:cNvSpPr txBox="1"/>
          <p:nvPr/>
        </p:nvSpPr>
        <p:spPr>
          <a:xfrm>
            <a:off x="4891876" y="5449513"/>
            <a:ext cx="1916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</a:t>
            </a:r>
            <a:r>
              <a:rPr lang="en-US" sz="24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PhB</a:t>
            </a:r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/PVC Sensor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C2459F-88CA-7B8C-6046-607D17B3B22F}"/>
              </a:ext>
            </a:extLst>
          </p:cNvPr>
          <p:cNvCxnSpPr>
            <a:cxnSpLocks/>
          </p:cNvCxnSpPr>
          <p:nvPr/>
        </p:nvCxnSpPr>
        <p:spPr>
          <a:xfrm>
            <a:off x="5488056" y="4571086"/>
            <a:ext cx="383274" cy="324526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4495E0-730E-0213-CB38-191975952B0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130538" y="4588908"/>
            <a:ext cx="90208" cy="118013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A21410-0AB5-4880-9245-78FAAB6162C7}"/>
              </a:ext>
            </a:extLst>
          </p:cNvPr>
          <p:cNvSpPr txBox="1"/>
          <p:nvPr/>
        </p:nvSpPr>
        <p:spPr>
          <a:xfrm>
            <a:off x="5814052" y="4127243"/>
            <a:ext cx="813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0A20B6-BFB8-137B-28F0-8A530722B81C}"/>
              </a:ext>
            </a:extLst>
          </p:cNvPr>
          <p:cNvSpPr txBox="1"/>
          <p:nvPr/>
        </p:nvSpPr>
        <p:spPr>
          <a:xfrm>
            <a:off x="3618689" y="3827794"/>
            <a:ext cx="2143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PhB</a:t>
            </a:r>
            <a:r>
              <a:rPr lang="en-US" sz="24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/PVC </a:t>
            </a:r>
          </a:p>
          <a:p>
            <a:r>
              <a:rPr lang="en-US" sz="24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film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CE8A8-8B7E-0E79-B11E-35C286B9992E}"/>
              </a:ext>
            </a:extLst>
          </p:cNvPr>
          <p:cNvSpPr txBox="1"/>
          <p:nvPr/>
        </p:nvSpPr>
        <p:spPr>
          <a:xfrm>
            <a:off x="3810652" y="4677470"/>
            <a:ext cx="1849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Interdigitated capacitor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4606B0-99D8-7ED7-6DDA-DC74668ED3E9}"/>
              </a:ext>
            </a:extLst>
          </p:cNvPr>
          <p:cNvCxnSpPr>
            <a:cxnSpLocks/>
          </p:cNvCxnSpPr>
          <p:nvPr/>
        </p:nvCxnSpPr>
        <p:spPr>
          <a:xfrm flipV="1">
            <a:off x="5410472" y="5165417"/>
            <a:ext cx="292031" cy="120119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D2D7D-AF6C-6329-FCBD-F498D89BFB9B}"/>
              </a:ext>
            </a:extLst>
          </p:cNvPr>
          <p:cNvCxnSpPr>
            <a:cxnSpLocks/>
          </p:cNvCxnSpPr>
          <p:nvPr/>
        </p:nvCxnSpPr>
        <p:spPr>
          <a:xfrm>
            <a:off x="5653804" y="5283324"/>
            <a:ext cx="585501" cy="0"/>
          </a:xfrm>
          <a:prstGeom prst="straightConnector1">
            <a:avLst/>
          </a:prstGeom>
          <a:ln w="158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12B15F-DF67-E2B8-54E4-59912729E286}"/>
              </a:ext>
            </a:extLst>
          </p:cNvPr>
          <p:cNvSpPr txBox="1"/>
          <p:nvPr/>
        </p:nvSpPr>
        <p:spPr>
          <a:xfrm>
            <a:off x="5501026" y="5187921"/>
            <a:ext cx="94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 b="1" i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4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5mm</a:t>
            </a:r>
          </a:p>
        </p:txBody>
      </p:sp>
    </p:spTree>
    <p:extLst>
      <p:ext uri="{BB962C8B-B14F-4D97-AF65-F5344CB8AC3E}">
        <p14:creationId xmlns:p14="http://schemas.microsoft.com/office/powerpoint/2010/main" val="423816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BD9AD1-BC1A-75F7-97D8-49C40AB2466B}"/>
              </a:ext>
            </a:extLst>
          </p:cNvPr>
          <p:cNvSpPr/>
          <p:nvPr/>
        </p:nvSpPr>
        <p:spPr>
          <a:xfrm rot="5400000">
            <a:off x="4047130" y="1489691"/>
            <a:ext cx="4480463" cy="335738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pette dropping into a petri dish&#10;&#10;Description automatically generated">
            <a:extLst>
              <a:ext uri="{FF2B5EF4-FFF2-40B4-BE49-F238E27FC236}">
                <a16:creationId xmlns:a16="http://schemas.microsoft.com/office/drawing/2014/main" id="{77948BE2-82DC-A30A-5900-F3246E80A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63" t="27984" r="31432" b="17518"/>
          <a:stretch/>
        </p:blipFill>
        <p:spPr>
          <a:xfrm>
            <a:off x="5025762" y="928150"/>
            <a:ext cx="2736325" cy="2190093"/>
          </a:xfrm>
          <a:prstGeom prst="rect">
            <a:avLst/>
          </a:prstGeom>
        </p:spPr>
      </p:pic>
      <p:pic>
        <p:nvPicPr>
          <p:cNvPr id="9" name="Picture 8" descr="A yellow and black device&#10;&#10;Description automatically generated with medium confidence">
            <a:extLst>
              <a:ext uri="{FF2B5EF4-FFF2-40B4-BE49-F238E27FC236}">
                <a16:creationId xmlns:a16="http://schemas.microsoft.com/office/drawing/2014/main" id="{374DC188-337F-D7BA-A1EE-ABD1EBCC8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35" t="10306" r="20413" b="19765"/>
          <a:stretch/>
        </p:blipFill>
        <p:spPr>
          <a:xfrm>
            <a:off x="4608670" y="3306724"/>
            <a:ext cx="3357387" cy="1959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5BE5C0-4D0F-403A-C940-9FE4C9C0D627}"/>
              </a:ext>
            </a:extLst>
          </p:cNvPr>
          <p:cNvSpPr txBox="1"/>
          <p:nvPr/>
        </p:nvSpPr>
        <p:spPr>
          <a:xfrm>
            <a:off x="5050540" y="1293500"/>
            <a:ext cx="186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Bovine bone protein 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ED15B-36ED-925D-105E-8E903CE9190A}"/>
              </a:ext>
            </a:extLst>
          </p:cNvPr>
          <p:cNvSpPr txBox="1"/>
          <p:nvPr/>
        </p:nvSpPr>
        <p:spPr>
          <a:xfrm>
            <a:off x="5354485" y="3118243"/>
            <a:ext cx="186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the detect part into the solution</a:t>
            </a:r>
          </a:p>
        </p:txBody>
      </p:sp>
      <p:pic>
        <p:nvPicPr>
          <p:cNvPr id="16" name="Picture 15" descr="A close-up of a metal ring&#10;&#10;Description automatically generated">
            <a:extLst>
              <a:ext uri="{FF2B5EF4-FFF2-40B4-BE49-F238E27FC236}">
                <a16:creationId xmlns:a16="http://schemas.microsoft.com/office/drawing/2014/main" id="{57F10D67-9E14-6FB4-7096-28AD5012B1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51" t="31126" r="11119" b="31881"/>
          <a:stretch/>
        </p:blipFill>
        <p:spPr>
          <a:xfrm rot="16200000">
            <a:off x="1417415" y="2498955"/>
            <a:ext cx="3400404" cy="9894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C728A9-B9E7-9217-61C2-2165E7295D9F}"/>
              </a:ext>
            </a:extLst>
          </p:cNvPr>
          <p:cNvSpPr txBox="1"/>
          <p:nvPr/>
        </p:nvSpPr>
        <p:spPr>
          <a:xfrm>
            <a:off x="3222770" y="1950908"/>
            <a:ext cx="148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Interdigitated Structure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ED2ABD-5849-D025-F48A-2867755BB37F}"/>
              </a:ext>
            </a:extLst>
          </p:cNvPr>
          <p:cNvSpPr/>
          <p:nvPr/>
        </p:nvSpPr>
        <p:spPr>
          <a:xfrm>
            <a:off x="3335895" y="2718759"/>
            <a:ext cx="286576" cy="48407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pette dropping liquid into a glass container&#10;&#10;Description automatically generated">
            <a:extLst>
              <a:ext uri="{FF2B5EF4-FFF2-40B4-BE49-F238E27FC236}">
                <a16:creationId xmlns:a16="http://schemas.microsoft.com/office/drawing/2014/main" id="{FE0007AB-E63F-76F1-A1B3-D515DCAC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887" y="335963"/>
            <a:ext cx="7772400" cy="4018683"/>
          </a:xfrm>
          <a:prstGeom prst="rect">
            <a:avLst/>
          </a:prstGeom>
        </p:spPr>
      </p:pic>
      <p:pic>
        <p:nvPicPr>
          <p:cNvPr id="28" name="Picture 27" descr="A yellow and black object with a yellow key&#10;&#10;Description automatically generated with medium confidence">
            <a:extLst>
              <a:ext uri="{FF2B5EF4-FFF2-40B4-BE49-F238E27FC236}">
                <a16:creationId xmlns:a16="http://schemas.microsoft.com/office/drawing/2014/main" id="{F8309BAC-D08C-AAB1-C055-7B71AC9C1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318" y="264731"/>
            <a:ext cx="7772400" cy="401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51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BD9AD1-BC1A-75F7-97D8-49C40AB2466B}"/>
              </a:ext>
            </a:extLst>
          </p:cNvPr>
          <p:cNvSpPr/>
          <p:nvPr/>
        </p:nvSpPr>
        <p:spPr>
          <a:xfrm rot="5400000">
            <a:off x="4047130" y="1489691"/>
            <a:ext cx="4480463" cy="335738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pette dropping into a petri dish&#10;&#10;Description automatically generated">
            <a:extLst>
              <a:ext uri="{FF2B5EF4-FFF2-40B4-BE49-F238E27FC236}">
                <a16:creationId xmlns:a16="http://schemas.microsoft.com/office/drawing/2014/main" id="{77948BE2-82DC-A30A-5900-F3246E80A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63" t="27984" r="31432" b="17518"/>
          <a:stretch/>
        </p:blipFill>
        <p:spPr>
          <a:xfrm>
            <a:off x="5025762" y="928150"/>
            <a:ext cx="2736325" cy="2190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5BE5C0-4D0F-403A-C940-9FE4C9C0D627}"/>
              </a:ext>
            </a:extLst>
          </p:cNvPr>
          <p:cNvSpPr txBox="1"/>
          <p:nvPr/>
        </p:nvSpPr>
        <p:spPr>
          <a:xfrm>
            <a:off x="5050540" y="1293500"/>
            <a:ext cx="186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Bovine bone protein 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ED15B-36ED-925D-105E-8E903CE9190A}"/>
              </a:ext>
            </a:extLst>
          </p:cNvPr>
          <p:cNvSpPr txBox="1"/>
          <p:nvPr/>
        </p:nvSpPr>
        <p:spPr>
          <a:xfrm>
            <a:off x="5354485" y="3118243"/>
            <a:ext cx="1865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the detect part into the solution</a:t>
            </a:r>
          </a:p>
        </p:txBody>
      </p:sp>
      <p:pic>
        <p:nvPicPr>
          <p:cNvPr id="16" name="Picture 15" descr="A close-up of a metal ring&#10;&#10;Description automatically generated">
            <a:extLst>
              <a:ext uri="{FF2B5EF4-FFF2-40B4-BE49-F238E27FC236}">
                <a16:creationId xmlns:a16="http://schemas.microsoft.com/office/drawing/2014/main" id="{57F10D67-9E14-6FB4-7096-28AD5012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1" t="31126" r="11119" b="31881"/>
          <a:stretch/>
        </p:blipFill>
        <p:spPr>
          <a:xfrm rot="16200000">
            <a:off x="1417415" y="2498955"/>
            <a:ext cx="3400404" cy="9894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C728A9-B9E7-9217-61C2-2165E7295D9F}"/>
              </a:ext>
            </a:extLst>
          </p:cNvPr>
          <p:cNvSpPr txBox="1"/>
          <p:nvPr/>
        </p:nvSpPr>
        <p:spPr>
          <a:xfrm>
            <a:off x="3222770" y="1950908"/>
            <a:ext cx="148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Interdigitated Structure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ED2ABD-5849-D025-F48A-2867755BB37F}"/>
              </a:ext>
            </a:extLst>
          </p:cNvPr>
          <p:cNvSpPr/>
          <p:nvPr/>
        </p:nvSpPr>
        <p:spPr>
          <a:xfrm>
            <a:off x="3335895" y="2718759"/>
            <a:ext cx="286576" cy="48407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pette dropping liquid into a glass container&#10;&#10;Description automatically generated">
            <a:extLst>
              <a:ext uri="{FF2B5EF4-FFF2-40B4-BE49-F238E27FC236}">
                <a16:creationId xmlns:a16="http://schemas.microsoft.com/office/drawing/2014/main" id="{FE0007AB-E63F-76F1-A1B3-D515DCAC7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119" y="-1083767"/>
            <a:ext cx="7772400" cy="4018683"/>
          </a:xfrm>
          <a:prstGeom prst="rect">
            <a:avLst/>
          </a:prstGeom>
        </p:spPr>
      </p:pic>
      <p:pic>
        <p:nvPicPr>
          <p:cNvPr id="28" name="Picture 27" descr="A yellow and black object with a yellow key&#10;&#10;Description automatically generated with medium confidence">
            <a:extLst>
              <a:ext uri="{FF2B5EF4-FFF2-40B4-BE49-F238E27FC236}">
                <a16:creationId xmlns:a16="http://schemas.microsoft.com/office/drawing/2014/main" id="{F8309BAC-D08C-AAB1-C055-7B71AC9C1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55" y="1419658"/>
            <a:ext cx="7772400" cy="401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9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old letter e on a black background&#10;&#10;Description automatically generated">
            <a:extLst>
              <a:ext uri="{FF2B5EF4-FFF2-40B4-BE49-F238E27FC236}">
                <a16:creationId xmlns:a16="http://schemas.microsoft.com/office/drawing/2014/main" id="{10D102F2-F2D6-EF2F-1EDC-E0B40AB2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04" t="28904" r="41593" b="37979"/>
          <a:stretch/>
        </p:blipFill>
        <p:spPr>
          <a:xfrm rot="1406604">
            <a:off x="5462124" y="2783660"/>
            <a:ext cx="1383738" cy="13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100</Words>
  <Application>Microsoft Macintosh PowerPoint</Application>
  <PresentationFormat>Widescreen</PresentationFormat>
  <Paragraphs>38</Paragraphs>
  <Slides>8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Liyao Li</dc:creator>
  <cp:lastModifiedBy>Liyao Li</cp:lastModifiedBy>
  <cp:revision>21</cp:revision>
  <dcterms:created xsi:type="dcterms:W3CDTF">2024-08-07T22:04:08Z</dcterms:created>
  <dcterms:modified xsi:type="dcterms:W3CDTF">2024-09-07T23:07:49Z</dcterms:modified>
</cp:coreProperties>
</file>